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3"/>
  </p:notesMasterIdLst>
  <p:sldIdLst>
    <p:sldId id="260" r:id="rId2"/>
    <p:sldId id="262" r:id="rId3"/>
    <p:sldId id="277" r:id="rId4"/>
    <p:sldId id="258" r:id="rId5"/>
    <p:sldId id="278" r:id="rId6"/>
    <p:sldId id="279" r:id="rId7"/>
    <p:sldId id="281" r:id="rId8"/>
    <p:sldId id="282" r:id="rId9"/>
    <p:sldId id="280" r:id="rId10"/>
    <p:sldId id="261" r:id="rId11"/>
    <p:sldId id="276" r:id="rId12"/>
  </p:sldIdLst>
  <p:sldSz cx="18288000" cy="10287000"/>
  <p:notesSz cx="10287000" cy="18288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Urbanist" panose="020B0A04040200000203" pitchFamily="34" charset="77"/>
      <p:regular r:id="rId22"/>
      <p:bold r:id="rId23"/>
      <p:italic r:id="rId24"/>
      <p:boldItalic r:id="rId25"/>
    </p:embeddedFont>
    <p:embeddedFont>
      <p:font typeface="Urbanist Black" panose="020B0A04040200000203" pitchFamily="34" charset="77"/>
      <p:bold r:id="rId26"/>
      <p:italic r:id="rId27"/>
      <p:boldItalic r:id="rId28"/>
    </p:embeddedFont>
    <p:embeddedFont>
      <p:font typeface="Urbanist Medium" panose="020B0A04040200000203" pitchFamily="34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–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73"/>
    <p:restoredTop sz="88254"/>
  </p:normalViewPr>
  <p:slideViewPr>
    <p:cSldViewPr snapToGrid="0">
      <p:cViewPr>
        <p:scale>
          <a:sx n="57" d="100"/>
          <a:sy n="57" d="100"/>
        </p:scale>
        <p:origin x="3704" y="1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sv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7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1395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35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8589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7616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283303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32053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5192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657600"/>
            <a:ext cx="128885" cy="300516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49" y="1314450"/>
            <a:ext cx="160877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Räumliche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Analysen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20950" y="3529982"/>
            <a:ext cx="14838300" cy="3571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999"/>
              </a:lnSpc>
              <a:buClr>
                <a:srgbClr val="FFFFFF"/>
              </a:buClr>
              <a:buSzPts val="3750"/>
            </a:pP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beziehen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auf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Untersuchung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geografisch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verortet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sind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Diese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Analysen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zielen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darauf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ab,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Beziehungen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Muster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zwischen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verschiedenen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geografischen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Merkmalen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verstehen,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indem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ihre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geografischen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Standorte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in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Betrachtung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miteinbeziehen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</a:t>
            </a:r>
            <a:endParaRPr lang="en-US" sz="3550" i="0" u="none" strike="noStrike" cap="none" dirty="0">
              <a:solidFill>
                <a:schemeClr val="dk1"/>
              </a:solidFill>
              <a:latin typeface="Urbanist Medium"/>
              <a:ea typeface="Urbanist Medium"/>
              <a:cs typeface="Urbanist Medium"/>
              <a:sym typeface="Urbanis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Abb.1: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Exemplarisches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Schaubild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–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Eigene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Abb.2.: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Choropletenkarte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Konflikindexwerte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Afrika 1966-78 -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mgimond.github.io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/Spatial/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introGIS.html</a:t>
            </a: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GIS Logos ArcGIS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commons.wikimedia.org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/w/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index.php?curid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=71164403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GIS Logos QGIS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commons.wikimedia.org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/w/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index.php?curid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=96013605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GIS Logos Grass GIS-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commons.wikimedia.org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/w/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index.php?curid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=10688452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Abb.3: GIS Logos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mapbox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- https://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commons.wikimedia.org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/w/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index.php?curid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=80273233</a:t>
            </a: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74855"/>
            <a:ext cx="128885" cy="4576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Abb.4: ArcGIS Pro </a:t>
            </a:r>
            <a:r>
              <a:rPr lang="en-US" sz="2250" b="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Oberfläche</a:t>
            </a:r>
            <a:r>
              <a:rPr lang="en-US" sz="2250" b="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Abb.5.: QGIS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Oberfläche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Eigene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Tabelle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1: Index of total African conflict for the 1966-78 period -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Anselin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Luc, and John O’Loughlin. 1992. “Geography of international conflict and cooperation: spatial dependence and regional context in Africa.” The New Geopolitics, 39–75.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Tabelle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2: QGIS und ArcGIS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direkten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Vergleich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–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Eigene</a:t>
            </a:r>
            <a:r>
              <a:rPr lang="en-US" sz="225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25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62583"/>
            <a:ext cx="128885" cy="33768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32125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1400175" y="3333750"/>
            <a:ext cx="9960552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499"/>
              </a:lnSpc>
              <a:buClr>
                <a:srgbClr val="1E1E1E"/>
              </a:buClr>
              <a:buSzPts val="3000"/>
            </a:pP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Was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ist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ein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GIS?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860224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 GIS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computergestütztes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System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bestehend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mehreren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Komponenten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Erstellung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Geodaten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(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raumbezogenen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wird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 GIS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ermöglicht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es,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Arten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Standorte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integrieren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in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darzustellen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Neben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vorhandener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Datensätze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ermöglicht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Verarbeitung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Werkzeugen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damit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Erstellung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neuer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Datensätze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Informationsgehalte</a:t>
            </a: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  <a:endParaRPr lang="en-US" sz="23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063F2E13-D315-5139-CB82-B9725CE183E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20BECBFC-BC55-D8BF-13FC-5398CEED5E95}"/>
              </a:ext>
            </a:extLst>
          </p:cNvPr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" name="Google Shape;67;p5" descr="preencoded.png">
            <a:extLst>
              <a:ext uri="{FF2B5EF4-FFF2-40B4-BE49-F238E27FC236}">
                <a16:creationId xmlns:a16="http://schemas.microsoft.com/office/drawing/2014/main" id="{3B07DAE4-012C-F3A6-03D3-EB9C5E5F122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3018" y="7905750"/>
            <a:ext cx="3144908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69;p5">
            <a:extLst>
              <a:ext uri="{FF2B5EF4-FFF2-40B4-BE49-F238E27FC236}">
                <a16:creationId xmlns:a16="http://schemas.microsoft.com/office/drawing/2014/main" id="{A153CD8E-47CB-FA8B-1D54-FCC0C62F7EA5}"/>
              </a:ext>
            </a:extLst>
          </p:cNvPr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Exemplarisches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Schaubild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GIS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eigene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Darstellung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3AF7207-1312-74F2-AC7E-5B6EBB022506}"/>
              </a:ext>
            </a:extLst>
          </p:cNvPr>
          <p:cNvGrpSpPr/>
          <p:nvPr/>
        </p:nvGrpSpPr>
        <p:grpSpPr>
          <a:xfrm>
            <a:off x="11641004" y="3169880"/>
            <a:ext cx="5246821" cy="5526445"/>
            <a:chOff x="12301143" y="3169880"/>
            <a:chExt cx="5246821" cy="552644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C3F786A-47BD-3A67-570D-959FF1378276}"/>
                </a:ext>
              </a:extLst>
            </p:cNvPr>
            <p:cNvGrpSpPr/>
            <p:nvPr/>
          </p:nvGrpSpPr>
          <p:grpSpPr>
            <a:xfrm>
              <a:off x="12301143" y="3169880"/>
              <a:ext cx="2575249" cy="5526445"/>
              <a:chOff x="13156163" y="3133724"/>
              <a:chExt cx="2575249" cy="5526445"/>
            </a:xfrm>
          </p:grpSpPr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DADB962D-4F29-CF23-2A53-C4CD1282D421}"/>
                  </a:ext>
                </a:extLst>
              </p:cNvPr>
              <p:cNvSpPr/>
              <p:nvPr/>
            </p:nvSpPr>
            <p:spPr>
              <a:xfrm>
                <a:off x="13156163" y="5143500"/>
                <a:ext cx="2575249" cy="1462573"/>
              </a:xfrm>
              <a:prstGeom prst="round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DE" sz="3600" b="1" dirty="0">
                    <a:latin typeface="Urbanist Black" panose="020B0A04040200000203" pitchFamily="34" charset="77"/>
                    <a:ea typeface="Urbanist Black" panose="020B0A04040200000203" pitchFamily="34" charset="77"/>
                    <a:cs typeface="Urbanist Black" panose="020B0A04040200000203" pitchFamily="34" charset="77"/>
                  </a:rPr>
                  <a:t>GIS</a:t>
                </a:r>
                <a:endParaRPr lang="en-DE" sz="3200" b="1" dirty="0">
                  <a:latin typeface="Urbanist Black" panose="020B0A04040200000203" pitchFamily="34" charset="77"/>
                  <a:ea typeface="Urbanist Black" panose="020B0A04040200000203" pitchFamily="34" charset="77"/>
                  <a:cs typeface="Urbanist Black" panose="020B0A04040200000203" pitchFamily="34" charset="77"/>
                </a:endParaRPr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1D16E161-6098-A670-F17B-D8ED513940E7}"/>
                  </a:ext>
                </a:extLst>
              </p:cNvPr>
              <p:cNvSpPr/>
              <p:nvPr/>
            </p:nvSpPr>
            <p:spPr>
              <a:xfrm>
                <a:off x="13156163" y="3133724"/>
                <a:ext cx="2575249" cy="141825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DE" sz="2800" b="1" dirty="0">
                    <a:latin typeface="Urbanist Black" panose="020B0A04040200000203" pitchFamily="34" charset="77"/>
                    <a:ea typeface="Urbanist Black" panose="020B0A04040200000203" pitchFamily="34" charset="77"/>
                    <a:cs typeface="Urbanist Black" panose="020B0A04040200000203" pitchFamily="34" charset="77"/>
                  </a:rPr>
                  <a:t>Geodata</a:t>
                </a:r>
                <a:endParaRPr lang="en-DE" sz="3200" b="1" dirty="0">
                  <a:latin typeface="Urbanist Black" panose="020B0A04040200000203" pitchFamily="34" charset="77"/>
                  <a:ea typeface="Urbanist Black" panose="020B0A04040200000203" pitchFamily="34" charset="77"/>
                  <a:cs typeface="Urbanist Black" panose="020B0A04040200000203" pitchFamily="34" charset="77"/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5AB0413C-F0B0-853E-4E5A-05900B2BB9D7}"/>
                  </a:ext>
                </a:extLst>
              </p:cNvPr>
              <p:cNvSpPr/>
              <p:nvPr/>
            </p:nvSpPr>
            <p:spPr>
              <a:xfrm>
                <a:off x="13156163" y="7197596"/>
                <a:ext cx="2575249" cy="1462573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DE" sz="2800" b="1" dirty="0">
                    <a:latin typeface="Urbanist Black" panose="020B0A04040200000203" pitchFamily="34" charset="77"/>
                    <a:ea typeface="Urbanist Black" panose="020B0A04040200000203" pitchFamily="34" charset="77"/>
                    <a:cs typeface="Urbanist Black" panose="020B0A04040200000203" pitchFamily="34" charset="77"/>
                  </a:rPr>
                  <a:t>Karten-ausgabe</a:t>
                </a:r>
                <a:endParaRPr lang="en-DE" sz="1100" b="1" dirty="0">
                  <a:latin typeface="Urbanist Black" panose="020B0A04040200000203" pitchFamily="34" charset="77"/>
                  <a:ea typeface="Urbanist Black" panose="020B0A04040200000203" pitchFamily="34" charset="77"/>
                  <a:cs typeface="Urbanist Black" panose="020B0A04040200000203" pitchFamily="34" charset="77"/>
                </a:endParaRP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2CAB8EA3-4E10-8D3E-6220-CDD75014FF0E}"/>
                  </a:ext>
                </a:extLst>
              </p:cNvPr>
              <p:cNvCxnSpPr>
                <a:cxnSpLocks/>
                <a:stCxn id="5" idx="4"/>
                <a:endCxn id="4" idx="0"/>
              </p:cNvCxnSpPr>
              <p:nvPr/>
            </p:nvCxnSpPr>
            <p:spPr>
              <a:xfrm>
                <a:off x="14443788" y="4551977"/>
                <a:ext cx="0" cy="591523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81C8B41E-13F8-1FF8-C572-A4D798573393}"/>
                  </a:ext>
                </a:extLst>
              </p:cNvPr>
              <p:cNvCxnSpPr>
                <a:cxnSpLocks/>
                <a:stCxn id="4" idx="2"/>
              </p:cNvCxnSpPr>
              <p:nvPr/>
            </p:nvCxnSpPr>
            <p:spPr>
              <a:xfrm>
                <a:off x="14443788" y="6606073"/>
                <a:ext cx="0" cy="591523"/>
              </a:xfrm>
              <a:prstGeom prst="straightConnector1">
                <a:avLst/>
              </a:prstGeom>
              <a:ln w="7620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360ABCD-25FF-0E09-30FC-A834CD8A2F9E}"/>
                </a:ext>
              </a:extLst>
            </p:cNvPr>
            <p:cNvSpPr txBox="1"/>
            <p:nvPr/>
          </p:nvSpPr>
          <p:spPr>
            <a:xfrm>
              <a:off x="15143018" y="5333861"/>
              <a:ext cx="2404946" cy="11541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en-DE" sz="2300" dirty="0">
                  <a:latin typeface="Urbanist Medium" panose="020B0A04040200000203" pitchFamily="34" charset="77"/>
                  <a:ea typeface="Urbanist Medium" panose="020B0A04040200000203" pitchFamily="34" charset="77"/>
                  <a:cs typeface="Urbanist Medium" panose="020B0A04040200000203" pitchFamily="34" charset="77"/>
                </a:rPr>
                <a:t>Verwalten</a:t>
              </a:r>
            </a:p>
            <a:p>
              <a:pPr marL="285750" indent="-285750">
                <a:buFontTx/>
                <a:buChar char="-"/>
              </a:pPr>
              <a:r>
                <a:rPr lang="en-DE" sz="2300" dirty="0">
                  <a:latin typeface="Urbanist Medium" panose="020B0A04040200000203" pitchFamily="34" charset="77"/>
                  <a:ea typeface="Urbanist Medium" panose="020B0A04040200000203" pitchFamily="34" charset="77"/>
                  <a:cs typeface="Urbanist Medium" panose="020B0A04040200000203" pitchFamily="34" charset="77"/>
                </a:rPr>
                <a:t>Analysieren</a:t>
              </a:r>
            </a:p>
            <a:p>
              <a:pPr marL="285750" indent="-285750">
                <a:buFontTx/>
                <a:buChar char="-"/>
              </a:pPr>
              <a:r>
                <a:rPr lang="en-DE" sz="2300" dirty="0">
                  <a:latin typeface="Urbanist Medium" panose="020B0A04040200000203" pitchFamily="34" charset="77"/>
                  <a:ea typeface="Urbanist Medium" panose="020B0A04040200000203" pitchFamily="34" charset="77"/>
                  <a:cs typeface="Urbanist Medium" panose="020B0A04040200000203" pitchFamily="34" charset="77"/>
                </a:rPr>
                <a:t>Visualisiere</a:t>
              </a:r>
              <a:r>
                <a:rPr lang="en-DE" sz="2300" dirty="0">
                  <a:latin typeface="Urbanist Medium" panose="020B0A04040200000203" pitchFamily="34" charset="77"/>
                  <a:ea typeface="Urbanist Medium" panose="020B0A04040200000203" pitchFamily="34" charset="77"/>
                  <a:cs typeface="Urbanist Medium" panose="020B0A04040200000203" pitchFamily="34" charset="77"/>
                </a:rPr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9346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Wann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nutze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ich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ein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GIS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zur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Datenanalyse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11281109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Möchte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man simple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abfragen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einfachen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Tabelle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abgelesen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dann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es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wenig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Sinn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bemühen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Möchte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man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allerdings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Zusammenhänge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untersuchen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komplexe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Datensätze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Abstraktion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Kartenform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Blick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analysierbar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dann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das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geeignete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Werkzeug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 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	</a:t>
            </a: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83007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Tabelle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1: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Praxisnahes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Anwendungsbeispiel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1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Aufgabenstellung</a:t>
            </a: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: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Identifiziere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10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afrikanischen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Länder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höchsten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Konfliktindexwerten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den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Zeitraum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1966-78.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Lösung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Aufgabe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reicht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einfache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Tabelle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in der 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Anzahl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Konflikte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aufgelistet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-&gt; </a:t>
            </a:r>
            <a:r>
              <a:rPr lang="en-US" sz="2300" b="1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Kein</a:t>
            </a: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</a:t>
            </a:r>
            <a:r>
              <a:rPr lang="en-US" sz="2300" b="1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notwendig</a:t>
            </a: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!</a:t>
            </a:r>
            <a:endParaRPr lang="en-US" sz="2300" b="1" i="0" u="none" strike="noStrike" cap="none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4FBA0337-01B4-F24C-992C-1C1ED97B59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733983"/>
              </p:ext>
            </p:extLst>
          </p:nvPr>
        </p:nvGraphicFramePr>
        <p:xfrm>
          <a:off x="10219665" y="4208393"/>
          <a:ext cx="7185026" cy="353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92513">
                  <a:extLst>
                    <a:ext uri="{9D8B030D-6E8A-4147-A177-3AD203B41FA5}">
                      <a16:colId xmlns:a16="http://schemas.microsoft.com/office/drawing/2014/main" val="756284400"/>
                    </a:ext>
                  </a:extLst>
                </a:gridCol>
                <a:gridCol w="3592513">
                  <a:extLst>
                    <a:ext uri="{9D8B030D-6E8A-4147-A177-3AD203B41FA5}">
                      <a16:colId xmlns:a16="http://schemas.microsoft.com/office/drawing/2014/main" val="42700191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Konflikte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33469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Ägypten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5246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4282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Sudan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4751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156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Uganda</a:t>
                      </a:r>
                      <a:endParaRPr lang="en-DE" sz="2300" dirty="0"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3134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1878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300" dirty="0" err="1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Republik</a:t>
                      </a:r>
                      <a:r>
                        <a:rPr lang="en-GB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Zaire</a:t>
                      </a:r>
                      <a:endParaRPr lang="en-DE" sz="2300" dirty="0"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3087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6959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Tansania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2881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6966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Libyen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2355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4071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3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621802"/>
                  </a:ext>
                </a:extLst>
              </a:tr>
            </a:tbl>
          </a:graphicData>
        </a:graphic>
      </p:graphicFrame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08D4C2B1-C9AC-375B-A0CD-ADD7D086C67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3018" y="7905749"/>
            <a:ext cx="3144908" cy="191411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8464B4E1-9BA5-D1F8-9239-66D59306BE9A}"/>
              </a:ext>
            </a:extLst>
          </p:cNvPr>
          <p:cNvSpPr/>
          <p:nvPr/>
        </p:nvSpPr>
        <p:spPr>
          <a:xfrm>
            <a:off x="15544800" y="82200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Tabelle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1: I</a:t>
            </a:r>
            <a:r>
              <a:rPr lang="en-US" sz="180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ndex of total African conflict for the 1966-78 period (</a:t>
            </a:r>
            <a:r>
              <a:rPr lang="en-US" sz="180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Anselin</a:t>
            </a:r>
            <a:r>
              <a:rPr lang="en-US" sz="180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and </a:t>
            </a:r>
            <a:r>
              <a:rPr lang="en-US" sz="1800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O’Loughling</a:t>
            </a:r>
            <a:r>
              <a:rPr lang="en-US" sz="1800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)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map of africa with different countries/regions&#10;&#10;Description automatically generated">
            <a:extLst>
              <a:ext uri="{FF2B5EF4-FFF2-40B4-BE49-F238E27FC236}">
                <a16:creationId xmlns:a16="http://schemas.microsoft.com/office/drawing/2014/main" id="{74DD9AE4-3548-698B-1371-E626A95E8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8423" y="2058020"/>
            <a:ext cx="6780632" cy="6780632"/>
          </a:xfrm>
          <a:prstGeom prst="rect">
            <a:avLst/>
          </a:prstGeom>
        </p:spPr>
      </p:pic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3018" y="7905750"/>
            <a:ext cx="3144908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Abb.2: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Choropletenkarte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der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Konflikindexwerte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in Afrika 1966-78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Gimond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Praxisnahe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Anwendungsbeispiele</a:t>
            </a:r>
            <a:endParaRPr lang="en-US"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71;p5">
            <a:extLst>
              <a:ext uri="{FF2B5EF4-FFF2-40B4-BE49-F238E27FC236}">
                <a16:creationId xmlns:a16="http://schemas.microsoft.com/office/drawing/2014/main" id="{FDFA90E9-231E-0BA2-6D5A-D15B04A6414F}"/>
              </a:ext>
            </a:extLst>
          </p:cNvPr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1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Aufgabenstellung</a:t>
            </a: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: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afrikanische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Länder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hohen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Konflikindexwert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geographisch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geclustert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?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Lösung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Aufgabe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reicht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einfache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Tabelle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nicht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aus.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Es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zusätzliche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geographische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Lage und Form 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einzelnen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Länder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benötigt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bestenfall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Geodatensatz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Länder, der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dann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Konfliktindexwerten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verknüpft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kann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-&gt; GIS </a:t>
            </a:r>
            <a:r>
              <a:rPr lang="en-US" sz="2300" b="1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notwendig</a:t>
            </a:r>
            <a:r>
              <a:rPr lang="en-US" sz="2300" b="1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4396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143018" y="7905750"/>
            <a:ext cx="3144908" cy="12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Abb.3: GIS Logos QGIS, Grass GIS, ArcGIS,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mapbox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(Wikimedia)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Welches GIS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soll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ich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nutzen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?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Welches GIS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eingesetzt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sollte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lässt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nicht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pauschal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festlegen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da 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Entscheidung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vom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jeweiligen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Anwendungsfall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abhängt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teilweise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auch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persönliche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Präferenzen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ausschlaggebend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sein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haben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Vor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Nachteile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es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abzuwägen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gilt.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Folgenden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bekanntesten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GIS, “QGIS” und “ArcGIS”,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kurz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vorgestellt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verglichen</a:t>
            </a:r>
            <a:r>
              <a:rPr lang="en-US" sz="2300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	</a:t>
            </a: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DFEE41D-44A0-9ED7-7C22-DAE5980C93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712834" y="3625883"/>
            <a:ext cx="1968500" cy="2133600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8D5AF03A-266F-AA07-3F25-242B084CAA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984864" y="6177648"/>
            <a:ext cx="5902961" cy="132816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B0D6D69D-9ED1-17D1-EC5B-B653496D48F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106672" y="3825387"/>
            <a:ext cx="2026442" cy="2026442"/>
          </a:xfrm>
          <a:prstGeom prst="rect">
            <a:avLst/>
          </a:prstGeom>
        </p:spPr>
      </p:pic>
      <p:pic>
        <p:nvPicPr>
          <p:cNvPr id="9" name="Picture 8" descr="A blue and green globe with black lines&#10;&#10;Description automatically generated">
            <a:extLst>
              <a:ext uri="{FF2B5EF4-FFF2-40B4-BE49-F238E27FC236}">
                <a16:creationId xmlns:a16="http://schemas.microsoft.com/office/drawing/2014/main" id="{9BAED2D0-9666-947A-D8AF-A54B1D36777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792673" y="3346116"/>
            <a:ext cx="2803952" cy="2803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229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city&#10;&#10;Description automatically generated">
            <a:extLst>
              <a:ext uri="{FF2B5EF4-FFF2-40B4-BE49-F238E27FC236}">
                <a16:creationId xmlns:a16="http://schemas.microsoft.com/office/drawing/2014/main" id="{904F10E9-0D84-8945-6419-10C658596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1200" y="3667125"/>
            <a:ext cx="8686800" cy="4886325"/>
          </a:xfrm>
          <a:prstGeom prst="rect">
            <a:avLst/>
          </a:prstGeom>
          <a:ln>
            <a:noFill/>
          </a:ln>
        </p:spPr>
      </p:pic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3018" y="7905750"/>
            <a:ext cx="3144908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Abb.4:  ArcGIS Pro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Oberfläche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(ESRI)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ArcGIS </a:t>
            </a:r>
            <a:endParaRPr lang="en-US"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beliebte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kommerzielle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GIS-Software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ArcGIS,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entwickelt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von ESRI,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einem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Beratungsunternehmen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für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Landnutzung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, das erst Mitte der 1970er Jahre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mit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der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Entwicklung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von GIS-Software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begann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Die ESRI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Umgebung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umfasst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Reihe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von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Anwendungen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,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darunter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die GIS-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Desktopanwendungen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ArcGIS Pro 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und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ArcMap.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GB" sz="2300" dirty="0"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ArcGIS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in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drei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verschiedenen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Lizenzstufen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erhältlich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(Basis, Standard und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Fortgeschritten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) und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kann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mit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zusätzlichen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Zusatzpaketen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erworben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werden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. So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kann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einzelne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Lizenz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zwischen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einigen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tausend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Dollar und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weit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über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zehntausend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Dollar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liegen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. </a:t>
            </a:r>
            <a:br>
              <a:rPr lang="en-GB" sz="3200" dirty="0"/>
            </a:b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	</a:t>
            </a: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99599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a country&#10;&#10;Description automatically generated">
            <a:extLst>
              <a:ext uri="{FF2B5EF4-FFF2-40B4-BE49-F238E27FC236}">
                <a16:creationId xmlns:a16="http://schemas.microsoft.com/office/drawing/2014/main" id="{AA8C7FC6-1485-51F8-5235-85BE2E54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5483" y="3721732"/>
            <a:ext cx="8792443" cy="4831718"/>
          </a:xfrm>
          <a:prstGeom prst="rect">
            <a:avLst/>
          </a:prstGeom>
          <a:ln>
            <a:noFill/>
          </a:ln>
        </p:spPr>
      </p:pic>
      <p:pic>
        <p:nvPicPr>
          <p:cNvPr id="10" name="Google Shape;67;p5" descr="preencoded.png">
            <a:extLst>
              <a:ext uri="{FF2B5EF4-FFF2-40B4-BE49-F238E27FC236}">
                <a16:creationId xmlns:a16="http://schemas.microsoft.com/office/drawing/2014/main" id="{CA630EA9-8268-F901-C230-93C2CC08B2B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43018" y="7905750"/>
            <a:ext cx="3144908" cy="129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5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952500"/>
            <a:ext cx="12681284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5"/>
          <p:cNvSpPr/>
          <p:nvPr/>
        </p:nvSpPr>
        <p:spPr>
          <a:xfrm>
            <a:off x="15392400" y="8067675"/>
            <a:ext cx="2628900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Abb.5: QGIS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Oberfläche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eigene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Darstellung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QGIS </a:t>
            </a:r>
            <a:endParaRPr lang="en-US"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7724775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sehr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leistungsfähige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und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gleichzeitig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quelloffene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(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kostenlose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) GIS-Software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die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Communitygetriebene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Software “QGIS”. 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Sie gilt </a:t>
            </a:r>
            <a:r>
              <a:rPr lang="en-GB" sz="2300" dirty="0" err="1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als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der </a:t>
            </a:r>
            <a:r>
              <a:rPr lang="en-GB" sz="2300" dirty="0" err="1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größte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dirty="0" err="1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Konkurrent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dirty="0" err="1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zu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der ArcGIS </a:t>
            </a:r>
            <a:r>
              <a:rPr lang="en-GB" sz="2300" dirty="0" err="1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Produktreihe</a:t>
            </a:r>
            <a:r>
              <a:rPr lang="en-GB" sz="2300" dirty="0"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. </a:t>
            </a:r>
            <a:endParaRPr lang="en-GB" sz="2300" b="0" i="0" u="none" strike="noStrike" dirty="0">
              <a:solidFill>
                <a:srgbClr val="000000"/>
              </a:solidFill>
              <a:effectLst/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GB" sz="2300" b="0" i="0" u="none" strike="noStrike" dirty="0">
              <a:solidFill>
                <a:srgbClr val="000000"/>
              </a:solidFill>
              <a:effectLst/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QGIS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umfasst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die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meisten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der in ArcGIS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enthaltenen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Funktionen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und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kann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über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Plugins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individuell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erweitert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werden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.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Wenn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Sie auf der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Suche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nach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GIS-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Anwendung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für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Ihre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Mac-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oder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Linux-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Umgebung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sind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,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ist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QGIS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aufgrund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seiner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plattformübergreifenden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Unterstützung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eine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</a:t>
            </a:r>
            <a:r>
              <a:rPr lang="en-GB" sz="2300" b="0" i="0" u="none" strike="noStrike" dirty="0" err="1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hervorragende</a:t>
            </a:r>
            <a:r>
              <a:rPr lang="en-GB" sz="2300" b="0" i="0" u="none" strike="noStrike" dirty="0">
                <a:solidFill>
                  <a:srgbClr val="000000"/>
                </a:solidFill>
                <a:effectLst/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</a:rPr>
              <a:t> Wahl.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br>
              <a:rPr lang="en-GB" sz="3200" dirty="0"/>
            </a:b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rgbClr val="1E1E1E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rgbClr val="1E1E1E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	</a:t>
            </a:r>
          </a:p>
        </p:txBody>
      </p:sp>
      <p:sp>
        <p:nvSpPr>
          <p:cNvPr id="72" name="Google Shape;72;p5"/>
          <p:cNvSpPr/>
          <p:nvPr/>
        </p:nvSpPr>
        <p:spPr>
          <a:xfrm>
            <a:off x="708661" y="1276349"/>
            <a:ext cx="11491360" cy="1857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Geographische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Informationssysteme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949605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CCA37BE0-82A1-195A-9531-47C93F81DB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147991"/>
              </p:ext>
            </p:extLst>
          </p:nvPr>
        </p:nvGraphicFramePr>
        <p:xfrm>
          <a:off x="0" y="24063"/>
          <a:ext cx="18288000" cy="1026293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31368">
                  <a:extLst>
                    <a:ext uri="{9D8B030D-6E8A-4147-A177-3AD203B41FA5}">
                      <a16:colId xmlns:a16="http://schemas.microsoft.com/office/drawing/2014/main" val="2448126889"/>
                    </a:ext>
                  </a:extLst>
                </a:gridCol>
                <a:gridCol w="6930190">
                  <a:extLst>
                    <a:ext uri="{9D8B030D-6E8A-4147-A177-3AD203B41FA5}">
                      <a16:colId xmlns:a16="http://schemas.microsoft.com/office/drawing/2014/main" val="1345119751"/>
                    </a:ext>
                  </a:extLst>
                </a:gridCol>
                <a:gridCol w="7026442">
                  <a:extLst>
                    <a:ext uri="{9D8B030D-6E8A-4147-A177-3AD203B41FA5}">
                      <a16:colId xmlns:a16="http://schemas.microsoft.com/office/drawing/2014/main" val="666654131"/>
                    </a:ext>
                  </a:extLst>
                </a:gridCol>
              </a:tblGrid>
              <a:tr h="1164572">
                <a:tc>
                  <a:txBody>
                    <a:bodyPr/>
                    <a:lstStyle/>
                    <a:p>
                      <a:pPr algn="ctr"/>
                      <a:endParaRPr lang="en-DE" sz="3000" dirty="0"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3000" dirty="0"/>
                        <a:t>QGIS</a:t>
                      </a:r>
                      <a:endParaRPr lang="en-DE" sz="3000" dirty="0"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3000" dirty="0"/>
                        <a:t>ArcGIS (ESRI)</a:t>
                      </a:r>
                      <a:endParaRPr lang="en-DE" sz="3000" dirty="0"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584119707"/>
                  </a:ext>
                </a:extLst>
              </a:tr>
              <a:tr h="1164572">
                <a:tc>
                  <a:txBody>
                    <a:bodyPr/>
                    <a:lstStyle/>
                    <a:p>
                      <a:r>
                        <a:rPr lang="en-DE" sz="30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Kosten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Open Source Software</a:t>
                      </a:r>
                    </a:p>
                    <a:p>
                      <a:pPr marL="457200" indent="-4572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Keine Lizenzkosten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Kommerzielle Software</a:t>
                      </a:r>
                    </a:p>
                    <a:p>
                      <a:pPr marL="457200" indent="-4572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Hohe Lizenzkosten je nach Umfang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43405609"/>
                  </a:ext>
                </a:extLst>
              </a:tr>
              <a:tr h="2379996">
                <a:tc>
                  <a:txBody>
                    <a:bodyPr/>
                    <a:lstStyle/>
                    <a:p>
                      <a:r>
                        <a:rPr lang="en-DE" sz="30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Funktionalität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L</a:t>
                      </a: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eistungsfähige Software die über 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Plugins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erweitert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warden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kann</a:t>
                      </a:r>
                      <a:endParaRPr lang="en-DE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Solide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für die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meisten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GIS-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Anforderungen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Findet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mehr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mehr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Zuspruch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in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Unternehmensumgebungen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L</a:t>
                      </a: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eistungsstarke Software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Geeignet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für f</a:t>
                      </a: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ortgeschrittene räumliche Analysen</a:t>
                      </a:r>
                    </a:p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Vollständige und umfangreiche integrierung in eine Unternehmensumgebung möglich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39849007"/>
                  </a:ext>
                </a:extLst>
              </a:tr>
              <a:tr h="2009229">
                <a:tc>
                  <a:txBody>
                    <a:bodyPr/>
                    <a:lstStyle/>
                    <a:p>
                      <a:r>
                        <a:rPr lang="en-DE" sz="30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Benutzerfreundlichkeit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Hohe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Benutzerfreundlichkeit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intuitive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Benutzeroberfläche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Verknüpfung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mit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anderen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Anwendung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teilweise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kompliziert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Hohe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Benutzerfreundlichkeit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intuitive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Benutzeroberfläche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Verknüpfung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mit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anderen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Anwendungen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sehr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intuitiv</a:t>
                      </a:r>
                      <a:endParaRPr lang="en-DE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681837906"/>
                  </a:ext>
                </a:extLst>
              </a:tr>
              <a:tr h="2379996">
                <a:tc>
                  <a:txBody>
                    <a:bodyPr/>
                    <a:lstStyle/>
                    <a:p>
                      <a:r>
                        <a:rPr lang="en-DE" sz="30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Unterstützung und Community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Umfangreiche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Online-Community, die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bei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Fragen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Problemen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unterstützen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kann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Umfassende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Dokumentation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Community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trägt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aktiv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zur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Weiterentwicklung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der Software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bei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Umfangreiche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Online-Community, die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bei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Fragen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Problemen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unterstützen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kann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Umfassende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Dokumentation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  <a:p>
                      <a:pPr marL="342900" marR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Umfassende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technische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Unterstützung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,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Schulungen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 und </a:t>
                      </a:r>
                      <a:r>
                        <a:rPr lang="en-GB" sz="2400" dirty="0" err="1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Ressourcen</a:t>
                      </a:r>
                      <a:endParaRPr lang="en-GB" sz="2400" dirty="0">
                        <a:solidFill>
                          <a:schemeClr val="tx1"/>
                        </a:solidFill>
                        <a:latin typeface="Urbanist Medium" panose="020B0A04040200000203" pitchFamily="34" charset="77"/>
                        <a:ea typeface="Urbanist Medium" panose="020B0A04040200000203" pitchFamily="34" charset="77"/>
                        <a:cs typeface="Urbanist Medium" panose="020B0A04040200000203" pitchFamily="34" charset="77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89112090"/>
                  </a:ext>
                </a:extLst>
              </a:tr>
              <a:tr h="1164572">
                <a:tc>
                  <a:txBody>
                    <a:bodyPr/>
                    <a:lstStyle/>
                    <a:p>
                      <a:r>
                        <a:rPr lang="en-DE" sz="3000" dirty="0"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Plattformunterstützung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lnSpc>
                          <a:spcPct val="100000"/>
                        </a:lnSpc>
                        <a:buFontTx/>
                        <a:buChar char="-"/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Plattformübergreifende kompatibilität (Windows, macOS, Linux)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- Neben Windo</a:t>
                      </a:r>
                      <a:r>
                        <a:rPr lang="en-GB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w</a:t>
                      </a:r>
                      <a:r>
                        <a:rPr lang="en-DE" sz="2400" dirty="0">
                          <a:solidFill>
                            <a:schemeClr val="tx1"/>
                          </a:solidFill>
                          <a:latin typeface="Urbanist Medium" panose="020B0A04040200000203" pitchFamily="34" charset="77"/>
                          <a:ea typeface="Urbanist Medium" panose="020B0A04040200000203" pitchFamily="34" charset="77"/>
                          <a:cs typeface="Urbanist Medium" panose="020B0A04040200000203" pitchFamily="34" charset="77"/>
                        </a:rPr>
                        <a:t>s eingeschränkte kompatibilität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92732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099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10953</TotalTime>
  <Words>1008</Words>
  <Application>Microsoft Macintosh PowerPoint</Application>
  <PresentationFormat>Custom</PresentationFormat>
  <Paragraphs>147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Urbanist Medium</vt:lpstr>
      <vt:lpstr>Urbanist Black</vt:lpstr>
      <vt:lpstr>Roboto</vt:lpstr>
      <vt:lpstr>Calibri</vt:lpstr>
      <vt:lpstr>Urbanist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Fabian Przybylak</cp:lastModifiedBy>
  <cp:revision>30</cp:revision>
  <dcterms:modified xsi:type="dcterms:W3CDTF">2023-08-04T11:10:37Z</dcterms:modified>
</cp:coreProperties>
</file>